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5" r:id="rId4"/>
    <p:sldId id="258" r:id="rId5"/>
    <p:sldId id="270" r:id="rId6"/>
    <p:sldId id="271" r:id="rId7"/>
    <p:sldId id="274" r:id="rId8"/>
    <p:sldId id="272" r:id="rId9"/>
    <p:sldId id="273" r:id="rId10"/>
    <p:sldId id="263" r:id="rId11"/>
    <p:sldId id="275" r:id="rId12"/>
    <p:sldId id="264" r:id="rId13"/>
    <p:sldId id="265" r:id="rId14"/>
    <p:sldId id="266" r:id="rId15"/>
    <p:sldId id="267" r:id="rId16"/>
    <p:sldId id="268" r:id="rId17"/>
    <p:sldId id="269" r:id="rId18"/>
    <p:sldId id="262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55" autoAdjust="0"/>
    <p:restoredTop sz="94660"/>
  </p:normalViewPr>
  <p:slideViewPr>
    <p:cSldViewPr snapToGrid="0">
      <p:cViewPr>
        <p:scale>
          <a:sx n="75" d="100"/>
          <a:sy n="75" d="100"/>
        </p:scale>
        <p:origin x="2220" y="8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45813-77C1-443B-8C03-4642C1CA829A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9E8F1-2366-4055-BFA1-BB103559AB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334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45813-77C1-443B-8C03-4642C1CA829A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9E8F1-2366-4055-BFA1-BB103559AB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1979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45813-77C1-443B-8C03-4642C1CA829A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9E8F1-2366-4055-BFA1-BB103559AB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8662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45813-77C1-443B-8C03-4642C1CA829A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9E8F1-2366-4055-BFA1-BB103559AB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719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45813-77C1-443B-8C03-4642C1CA829A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9E8F1-2366-4055-BFA1-BB103559AB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4775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45813-77C1-443B-8C03-4642C1CA829A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9E8F1-2366-4055-BFA1-BB103559AB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4098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45813-77C1-443B-8C03-4642C1CA829A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9E8F1-2366-4055-BFA1-BB103559AB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9147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45813-77C1-443B-8C03-4642C1CA829A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9E8F1-2366-4055-BFA1-BB103559AB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37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45813-77C1-443B-8C03-4642C1CA829A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9E8F1-2366-4055-BFA1-BB103559AB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9952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45813-77C1-443B-8C03-4642C1CA829A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9E8F1-2366-4055-BFA1-BB103559AB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9308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45813-77C1-443B-8C03-4642C1CA829A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9E8F1-2366-4055-BFA1-BB103559AB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0840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45813-77C1-443B-8C03-4642C1CA829A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9E8F1-2366-4055-BFA1-BB103559AB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8006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miro.medium.com/v2/1*WPCq62jT1aCtPJJ6El8Xd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397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"/>
            <a:ext cx="103688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807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837" y="165100"/>
            <a:ext cx="9183663" cy="669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32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6" y="0"/>
            <a:ext cx="116126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75" y="328180"/>
            <a:ext cx="11169747" cy="652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11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layer.slideplayer.com/93/15405404/slides/slide_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89" y="0"/>
            <a:ext cx="1154957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726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49" y="104310"/>
            <a:ext cx="11155680" cy="675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89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331" y="237679"/>
            <a:ext cx="10297551" cy="662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93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483" y="534572"/>
            <a:ext cx="9706707" cy="588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05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en-US" b="1" dirty="0">
                <a:latin typeface="Arial" panose="020B0604020202020204" pitchFamily="34" charset="0"/>
              </a:rPr>
              <a:t>1. Protocol-Based Filters</a:t>
            </a:r>
            <a:br>
              <a:rPr lang="en-US" altLang="en-US" b="1" dirty="0">
                <a:latin typeface="Arial" panose="020B0604020202020204" pitchFamily="34" charset="0"/>
              </a:rPr>
            </a:br>
            <a:endParaRPr lang="en-IN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304800" y="969713"/>
            <a:ext cx="11557000" cy="6063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http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Filters HTTP packets.</a:t>
            </a:r>
            <a:r>
              <a:rPr kumimoji="0" lang="en-US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tcp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Filters TCP packets.</a:t>
            </a:r>
            <a:r>
              <a:rPr kumimoji="0" lang="en-US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udp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Filters UDP packets.</a:t>
            </a:r>
            <a:r>
              <a:rPr kumimoji="0" lang="en-US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icmp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Filters ICMP packets (for example, ping requests and replies).</a:t>
            </a:r>
            <a:r>
              <a:rPr kumimoji="0" lang="en-US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dns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Filters DNS packets.</a:t>
            </a:r>
            <a:r>
              <a:rPr kumimoji="0" lang="en-US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arp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Filters ARP packets.</a:t>
            </a:r>
            <a:r>
              <a:rPr kumimoji="0" lang="en-US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ip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Filters IPv4 packets.</a:t>
            </a:r>
            <a:r>
              <a:rPr kumimoji="0" lang="en-US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ipv6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Filters IPv6 packets.</a:t>
            </a:r>
            <a:r>
              <a:rPr kumimoji="0" lang="en-US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ssl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/ 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tls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Filters SSL/TLS traffic (for encrypted communication).</a:t>
            </a:r>
            <a:endParaRPr kumimoji="0" lang="en-US" altLang="en-US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56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2. IP Address-Based Filters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228600" y="1862259"/>
            <a:ext cx="11963400" cy="4278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ip.addr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== 192.168.1.1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Filters packets where the IP address is either the source or destination (192.168.1.1 in this example).</a:t>
            </a:r>
            <a:r>
              <a:rPr kumimoji="0" lang="en-US" altLang="en-US" sz="5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ip.src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== 192.168.1.1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Filters packets where the source IP is 192.168.1.1.</a:t>
            </a:r>
            <a:r>
              <a:rPr kumimoji="0" lang="en-US" altLang="en-US" sz="5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ip.dst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== 192.168.1.1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Filters packets where the destination IP is 192.168.1.1.</a:t>
            </a:r>
            <a:r>
              <a:rPr kumimoji="0" lang="en-US" altLang="en-US" sz="5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ipv6.addr == 2001:0db8:85a3:0000:0000:8a2e:0370:7334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Filters IPv6 packets by address.</a:t>
            </a:r>
            <a:r>
              <a:rPr kumimoji="0" lang="en-US" altLang="en-US" sz="5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0954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645" y="0"/>
            <a:ext cx="10515600" cy="1325563"/>
          </a:xfrm>
        </p:spPr>
        <p:txBody>
          <a:bodyPr/>
          <a:lstStyle/>
          <a:p>
            <a:r>
              <a:rPr lang="en-IN" b="1" dirty="0" smtClean="0"/>
              <a:t>What is Wireshark?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181" y="1663700"/>
            <a:ext cx="10916529" cy="46101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 smtClean="0"/>
              <a:t>Contents</a:t>
            </a:r>
          </a:p>
          <a:p>
            <a:r>
              <a:rPr lang="en-IN" dirty="0" smtClean="0"/>
              <a:t>Introduction</a:t>
            </a:r>
          </a:p>
          <a:p>
            <a:r>
              <a:rPr lang="en-IN" dirty="0" smtClean="0"/>
              <a:t>Exploring </a:t>
            </a:r>
            <a:r>
              <a:rPr lang="en-IN" dirty="0" err="1" smtClean="0"/>
              <a:t>wireshark</a:t>
            </a:r>
            <a:endParaRPr lang="en-US" dirty="0"/>
          </a:p>
          <a:p>
            <a:pPr lvl="1"/>
            <a:endParaRPr lang="en-US" sz="1600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20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87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Port-Based Filters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64816" y="1825625"/>
            <a:ext cx="11749384" cy="4351338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5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tcp.port</a:t>
            </a:r>
            <a:r>
              <a:rPr kumimoji="0" lang="en-US" altLang="en-US" sz="3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== 80</a:t>
            </a:r>
            <a:r>
              <a:rPr lang="en-US" altLang="en-US" sz="2600" dirty="0"/>
              <a:t>: Filters TCP packets that involve port 80 (HTTP).</a:t>
            </a:r>
            <a:r>
              <a:rPr kumimoji="0" lang="en-US" altLang="en-US" sz="6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5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udp.port</a:t>
            </a:r>
            <a:r>
              <a:rPr kumimoji="0" lang="en-US" altLang="en-US" sz="3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== 53</a:t>
            </a:r>
            <a:r>
              <a:rPr lang="en-US" altLang="en-US" sz="2600" dirty="0"/>
              <a:t>: Filters UDP packets that involve port 53 (DNS).</a:t>
            </a:r>
            <a:r>
              <a:rPr kumimoji="0" lang="en-US" altLang="en-US" sz="6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5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tcp.srcport</a:t>
            </a:r>
            <a:r>
              <a:rPr kumimoji="0" lang="en-US" altLang="en-US" sz="3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== 443</a:t>
            </a:r>
            <a:r>
              <a:rPr lang="en-US" altLang="en-US" sz="2600" dirty="0"/>
              <a:t>: Filters TCP packets with source port 443 </a:t>
            </a:r>
            <a:r>
              <a:rPr lang="en-US" altLang="en-US" sz="1700" dirty="0"/>
              <a:t>(typically HTTPS).</a:t>
            </a:r>
            <a:r>
              <a:rPr kumimoji="0" lang="en-US" altLang="en-US" sz="4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5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tcp.dstport</a:t>
            </a:r>
            <a:r>
              <a:rPr kumimoji="0" lang="en-US" altLang="en-US" sz="3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== 443</a:t>
            </a:r>
            <a:r>
              <a:rPr lang="en-US" altLang="en-US" sz="2600" dirty="0"/>
              <a:t>: Filters TCP packets with destination port 443.</a:t>
            </a:r>
            <a:r>
              <a:rPr kumimoji="0" lang="en-US" altLang="en-US" sz="6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7144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b="1" dirty="0">
                <a:latin typeface="Arial" panose="020B0604020202020204" pitchFamily="34" charset="0"/>
              </a:rPr>
              <a:t>4. Flags-Based Filters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64816" y="1825625"/>
            <a:ext cx="11749384" cy="4351338"/>
          </a:xfrm>
        </p:spPr>
        <p:txBody>
          <a:bodyPr>
            <a:normAutofit fontScale="40000" lnSpcReduction="20000"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7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tcp.flags.syn</a:t>
            </a:r>
            <a:r>
              <a:rPr kumimoji="0" lang="en-US" altLang="en-US" sz="7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== 1</a:t>
            </a:r>
            <a:r>
              <a:rPr kumimoji="0" lang="en-US" altLang="en-US" sz="5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Filters TCP packets with the SYN flag set (used for establishing a connection).</a:t>
            </a:r>
            <a:r>
              <a:rPr kumimoji="0" lang="en-US" altLang="en-US" sz="9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9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7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tcp.flags.fin</a:t>
            </a:r>
            <a:r>
              <a:rPr kumimoji="0" lang="en-US" altLang="en-US" sz="7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== 1</a:t>
            </a:r>
            <a:r>
              <a:rPr kumimoji="0" lang="en-US" altLang="en-US" sz="5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Filters TCP packets with the FIN flag set (indicating the termination of a connection).</a:t>
            </a:r>
            <a:r>
              <a:rPr kumimoji="0" lang="en-US" altLang="en-US" sz="9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9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7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tcp.flags.reset</a:t>
            </a:r>
            <a:r>
              <a:rPr kumimoji="0" lang="en-US" altLang="en-US" sz="7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== 1</a:t>
            </a:r>
            <a:r>
              <a:rPr kumimoji="0" lang="en-US" altLang="en-US" sz="5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Filters TCP packets with the RST flag set (resetting a connection).</a:t>
            </a:r>
            <a:r>
              <a:rPr kumimoji="0" lang="en-US" altLang="en-US" sz="9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9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7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tcp.flags.push</a:t>
            </a:r>
            <a:r>
              <a:rPr kumimoji="0" lang="en-US" altLang="en-US" sz="7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== 1</a:t>
            </a:r>
            <a:r>
              <a:rPr kumimoji="0" lang="en-US" altLang="en-US" sz="5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Filters TCP packets with the PUSH flag set.</a:t>
            </a:r>
            <a:endParaRPr kumimoji="0" lang="en-US" altLang="en-US" sz="9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6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2874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5. Packet Length Filters</a:t>
            </a:r>
            <a:endParaRPr lang="en-US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64816" y="1825625"/>
            <a:ext cx="11749384" cy="4351338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frame.len</a:t>
            </a: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== 128</a:t>
            </a:r>
            <a:r>
              <a:rPr lang="en-US" altLang="en-US" sz="2400" dirty="0"/>
              <a:t>: Filters packets that are exactly 128 bytes long.</a:t>
            </a:r>
            <a:r>
              <a:rPr kumimoji="0" lang="en-US" altLang="en-US" sz="6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frame.len</a:t>
            </a: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&gt; 1000</a:t>
            </a:r>
            <a:r>
              <a:rPr lang="en-US" altLang="en-US" sz="2400" dirty="0"/>
              <a:t>: Filters packets larger than 1000 bytes.</a:t>
            </a:r>
            <a:r>
              <a:rPr kumimoji="0" lang="en-US" altLang="en-US" sz="6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frame.len</a:t>
            </a: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&lt; 500</a:t>
            </a:r>
            <a:r>
              <a:rPr lang="en-US" altLang="en-US" sz="2400" dirty="0"/>
              <a:t>: Filters packets smaller than 500 bytes.</a:t>
            </a:r>
            <a:r>
              <a:rPr kumimoji="0" lang="en-US" altLang="en-US" sz="6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494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IN" dirty="0" smtClean="0">
                <a:latin typeface="arht (Headings)"/>
              </a:rPr>
              <a:t>6. </a:t>
            </a:r>
            <a:r>
              <a:rPr lang="en-IN" b="1" dirty="0" smtClean="0">
                <a:latin typeface="arht (Headings)"/>
              </a:rPr>
              <a:t>Time-Based Filters</a:t>
            </a:r>
            <a:endParaRPr lang="en-US" altLang="en-US" b="1" dirty="0">
              <a:latin typeface="arht (Headings)"/>
              <a:cs typeface="Arial" panose="020B0604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64816" y="1825625"/>
            <a:ext cx="11749384" cy="4351338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frame.time</a:t>
            </a: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&gt; "2025-03-10 12:00:00"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Filters packets captured after a specific time.</a:t>
            </a:r>
            <a:r>
              <a:rPr kumimoji="0" lang="en-US" altLang="en-US" sz="6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6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frame.time</a:t>
            </a: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&lt;= "2025-03-10 12:00:00"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Filters packets captured on or before a specific time.</a:t>
            </a:r>
            <a:r>
              <a:rPr kumimoji="0" lang="en-US" altLang="en-US" sz="6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66411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IN" dirty="0" smtClean="0">
                <a:latin typeface="arht (Headings)"/>
              </a:rPr>
              <a:t>7. </a:t>
            </a:r>
            <a:r>
              <a:rPr lang="en-IN" b="1" dirty="0" smtClean="0">
                <a:latin typeface="arht (Headings)"/>
              </a:rPr>
              <a:t>Field-Based Filters</a:t>
            </a:r>
            <a:endParaRPr lang="en-US" altLang="en-US" b="1" dirty="0">
              <a:latin typeface="arht (Headings)"/>
              <a:cs typeface="Arial" panose="020B0604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64816" y="1825625"/>
            <a:ext cx="11927184" cy="4351338"/>
          </a:xfrm>
        </p:spPr>
        <p:txBody>
          <a:bodyPr>
            <a:normAutofit fontScale="77500" lnSpcReduction="20000"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http.request.uri</a:t>
            </a:r>
            <a:r>
              <a:rPr kumimoji="0" lang="en-US" altLang="en-US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contains "login"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Filters HTTP packets that contain the string "login" in the request URI.</a:t>
            </a:r>
            <a:r>
              <a:rPr kumimoji="0" lang="en-US" altLang="en-US" sz="7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ip.ttl</a:t>
            </a:r>
            <a:r>
              <a:rPr kumimoji="0" lang="en-US" altLang="en-US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== 64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Filters packets with a Time-to-Live (TTL) value of 64.</a:t>
            </a:r>
            <a:r>
              <a:rPr kumimoji="0" lang="en-US" altLang="en-US" sz="7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dns.qry.name == "example.com"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Filters DNS query packets for the domain "example.com".</a:t>
            </a:r>
            <a:r>
              <a:rPr kumimoji="0" lang="en-US" altLang="en-US" sz="7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icmp.type</a:t>
            </a:r>
            <a:r>
              <a:rPr kumimoji="0" lang="en-US" altLang="en-US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== 8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Filters ICMP Echo Request packets (ping requests).</a:t>
            </a:r>
            <a:r>
              <a:rPr kumimoji="0" lang="en-US" altLang="en-US" sz="7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icmp.code</a:t>
            </a:r>
            <a:r>
              <a:rPr kumimoji="0" lang="en-US" altLang="en-US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== 0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Filters ICMP Echo Reply packets (ping replies).</a:t>
            </a:r>
            <a:r>
              <a:rPr kumimoji="0" lang="en-US" altLang="en-US" sz="7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4206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8.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Error or Anomaly-Based Filters</a:t>
            </a:r>
            <a:endParaRPr lang="en-US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64816" y="1825625"/>
            <a:ext cx="11927184" cy="4351338"/>
          </a:xfrm>
        </p:spPr>
        <p:txBody>
          <a:bodyPr>
            <a:normAutofit fontScale="77500" lnSpcReduction="20000"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tcp.analysis.retransmission</a:t>
            </a:r>
            <a:r>
              <a:rPr kumimoji="0" lang="en-US" altLang="en-US" sz="3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Filters retransmitted TCP packets.</a:t>
            </a:r>
            <a:r>
              <a:rPr kumimoji="0" lang="en-US" altLang="en-US" sz="8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tcp.analysis.out_of_order</a:t>
            </a:r>
            <a:r>
              <a:rPr kumimoji="0" lang="en-US" altLang="en-US" sz="3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Filters out-of-order TCP packets.</a:t>
            </a:r>
            <a:r>
              <a:rPr kumimoji="0" lang="en-US" altLang="en-US" sz="8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tcp.analysis.fast_retransmission</a:t>
            </a:r>
            <a:r>
              <a:rPr kumimoji="0" lang="en-US" altLang="en-US" sz="3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Filters fast retransmissions in TCP.</a:t>
            </a:r>
            <a:r>
              <a:rPr kumimoji="0" lang="en-US" altLang="en-US" sz="8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http.response.code == 404</a:t>
            </a:r>
            <a:r>
              <a:rPr kumimoji="0" lang="en-US" altLang="en-US" sz="3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Filters HTTP responses with a status code of 404 (Not Found).</a:t>
            </a:r>
            <a:r>
              <a:rPr kumimoji="0" lang="en-US" altLang="en-US" sz="8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7418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9. </a:t>
            </a:r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Combination Filters</a:t>
            </a:r>
            <a:endParaRPr lang="en-US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64816" y="1825624"/>
            <a:ext cx="11927184" cy="4791075"/>
          </a:xfrm>
        </p:spPr>
        <p:txBody>
          <a:bodyPr>
            <a:normAutofit fontScale="55000" lnSpcReduction="20000"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51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You can combine multiple conditions using logical operators like </a:t>
            </a:r>
            <a:r>
              <a:rPr kumimoji="0" lang="en-US" altLang="en-US" sz="26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 Unicode MS"/>
              </a:rPr>
              <a:t>&amp;&amp;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</a:rPr>
              <a:t> (AND), </a:t>
            </a:r>
            <a:r>
              <a:rPr kumimoji="0" lang="en-US" altLang="en-US" sz="26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 Unicode MS"/>
              </a:rPr>
              <a:t>||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</a:rPr>
              <a:t> (OR), and </a:t>
            </a:r>
            <a:r>
              <a:rPr kumimoji="0" lang="en-US" altLang="en-US" sz="26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 Unicode MS"/>
              </a:rPr>
              <a:t>!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</a:rPr>
              <a:t> (NOT):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45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5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ip.src</a:t>
            </a:r>
            <a:r>
              <a:rPr kumimoji="0" lang="en-US" altLang="en-US" sz="5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== 192.168.1.1 &amp;&amp; </a:t>
            </a:r>
            <a:r>
              <a:rPr kumimoji="0" lang="en-US" altLang="en-US" sz="5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tcp.dstport</a:t>
            </a:r>
            <a:r>
              <a:rPr kumimoji="0" lang="en-US" altLang="en-US" sz="5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== 443</a:t>
            </a:r>
            <a:r>
              <a:rPr kumimoji="0" lang="en-US" altLang="en-US" sz="4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Filters packets with source IP 192.168.1.1 and destination port 443 (HTTPS).</a:t>
            </a:r>
            <a:r>
              <a:rPr kumimoji="0" lang="en-US" altLang="en-US" sz="8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8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5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ip.addr</a:t>
            </a:r>
            <a:r>
              <a:rPr kumimoji="0" lang="en-US" altLang="en-US" sz="5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== 192.168.1.1 || </a:t>
            </a:r>
            <a:r>
              <a:rPr kumimoji="0" lang="en-US" altLang="en-US" sz="5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ip.addr</a:t>
            </a:r>
            <a:r>
              <a:rPr kumimoji="0" lang="en-US" altLang="en-US" sz="5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== 192.168.1.2</a:t>
            </a:r>
            <a:r>
              <a:rPr kumimoji="0" lang="en-US" altLang="en-US" sz="4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Filters packets where the IP address is either 192.168.1.1 or 192.168.1.2.</a:t>
            </a:r>
            <a:r>
              <a:rPr kumimoji="0" lang="en-US" altLang="en-US" sz="8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8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5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tcp.flags.syn</a:t>
            </a:r>
            <a:r>
              <a:rPr kumimoji="0" lang="en-US" altLang="en-US" sz="5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== 1 &amp;&amp; </a:t>
            </a:r>
            <a:r>
              <a:rPr kumimoji="0" lang="en-US" altLang="en-US" sz="5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tcp.flags.ack</a:t>
            </a:r>
            <a:r>
              <a:rPr kumimoji="0" lang="en-US" altLang="en-US" sz="5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== 1</a:t>
            </a:r>
            <a:r>
              <a:rPr kumimoji="0" lang="en-US" altLang="en-US" sz="4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Filters TCP packets with both SYN and ACK flags set (used in the TCP handshake).</a:t>
            </a:r>
            <a:endParaRPr kumimoji="0" lang="en-US" altLang="en-US" sz="8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9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5800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10. </a:t>
            </a:r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Advanced Filters</a:t>
            </a:r>
            <a:endParaRPr lang="en-US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64816" y="1825624"/>
            <a:ext cx="11927184" cy="4791075"/>
          </a:xfrm>
        </p:spPr>
        <p:txBody>
          <a:bodyPr>
            <a:normAutofit lnSpcReduction="10000"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frame contains "password"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Filters any packets that contain the string "password".</a:t>
            </a:r>
            <a:r>
              <a:rPr kumimoji="0" lang="en-US" altLang="en-US" sz="5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tcp.analysis.ack_rtt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Filters TCP packets to analyze round-trip time (RTT) for acknowledgment.</a:t>
            </a:r>
            <a:r>
              <a:rPr kumimoji="0" lang="en-US" altLang="en-US" sz="5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ssl.record.version</a:t>
            </a: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== 0x0303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Filters SSL/TLS packets with version 1.2.</a:t>
            </a:r>
            <a:r>
              <a:rPr kumimoji="0" lang="en-US" altLang="en-US" sz="5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frame.time_relative</a:t>
            </a: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&gt;= 5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Filters packets with a relative timestamp of 5 seconds or more.</a:t>
            </a:r>
            <a:r>
              <a:rPr kumimoji="0" lang="en-US" altLang="en-US" sz="5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9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0363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645" y="0"/>
            <a:ext cx="10515600" cy="1325563"/>
          </a:xfrm>
        </p:spPr>
        <p:txBody>
          <a:bodyPr/>
          <a:lstStyle/>
          <a:p>
            <a:r>
              <a:rPr lang="en-IN" b="1" dirty="0" smtClean="0"/>
              <a:t>What is Wireshark?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181" y="1325563"/>
            <a:ext cx="10916529" cy="5532437"/>
          </a:xfrm>
        </p:spPr>
        <p:txBody>
          <a:bodyPr>
            <a:normAutofit/>
          </a:bodyPr>
          <a:lstStyle/>
          <a:p>
            <a:r>
              <a:rPr lang="en-IN" dirty="0" smtClean="0"/>
              <a:t>Wireshark is a </a:t>
            </a:r>
            <a:r>
              <a:rPr lang="en-IN" b="1" dirty="0" smtClean="0"/>
              <a:t>network packet/Protocol Analyzer</a:t>
            </a:r>
            <a:r>
              <a:rPr lang="en-IN" dirty="0" smtClean="0"/>
              <a:t>.</a:t>
            </a:r>
          </a:p>
          <a:p>
            <a:r>
              <a:rPr lang="en-IN" dirty="0" smtClean="0"/>
              <a:t>Formerly known as </a:t>
            </a:r>
            <a:r>
              <a:rPr lang="en-IN" b="1" dirty="0" smtClean="0"/>
              <a:t>Ethereal</a:t>
            </a:r>
          </a:p>
          <a:p>
            <a:r>
              <a:rPr lang="en-IN" b="1" dirty="0" smtClean="0"/>
              <a:t>Open source </a:t>
            </a:r>
            <a:r>
              <a:rPr lang="en-IN" dirty="0" smtClean="0"/>
              <a:t>packet analyzer-UNIX, Windows</a:t>
            </a:r>
          </a:p>
          <a:p>
            <a:r>
              <a:rPr lang="en-IN" dirty="0"/>
              <a:t>www.wireshark.org</a:t>
            </a:r>
          </a:p>
          <a:p>
            <a:r>
              <a:rPr lang="en-US" b="1" dirty="0" smtClean="0"/>
              <a:t>Packet </a:t>
            </a:r>
            <a:r>
              <a:rPr lang="en-US" b="1" dirty="0"/>
              <a:t>analyzers</a:t>
            </a:r>
            <a:endParaRPr lang="en-US" sz="1800" b="1" dirty="0"/>
          </a:p>
          <a:p>
            <a:pPr lvl="1"/>
            <a:r>
              <a:rPr lang="en-US" dirty="0"/>
              <a:t>Capture traffic</a:t>
            </a:r>
            <a:endParaRPr lang="en-US" sz="1600" dirty="0"/>
          </a:p>
          <a:p>
            <a:pPr lvl="1"/>
            <a:r>
              <a:rPr lang="en-US" dirty="0"/>
              <a:t>Decodes raw data</a:t>
            </a:r>
            <a:endParaRPr lang="en-US" sz="1600" dirty="0"/>
          </a:p>
          <a:p>
            <a:pPr lvl="1"/>
            <a:r>
              <a:rPr lang="en-US" dirty="0"/>
              <a:t>Analyzes each packet based on protocols within </a:t>
            </a:r>
            <a:r>
              <a:rPr lang="en-US" dirty="0" smtClean="0"/>
              <a:t>it</a:t>
            </a:r>
          </a:p>
          <a:p>
            <a:r>
              <a:rPr lang="en-US" dirty="0" smtClean="0"/>
              <a:t>Common Packet Analyzers:</a:t>
            </a:r>
            <a:endParaRPr lang="en-US" sz="1800" dirty="0" smtClean="0"/>
          </a:p>
          <a:p>
            <a:pPr lvl="1"/>
            <a:r>
              <a:rPr lang="en-US" dirty="0" smtClean="0"/>
              <a:t>Wireshark</a:t>
            </a:r>
            <a:endParaRPr lang="en-US" sz="1600" dirty="0" smtClean="0"/>
          </a:p>
          <a:p>
            <a:pPr lvl="1"/>
            <a:r>
              <a:rPr lang="en-US" dirty="0" err="1" smtClean="0"/>
              <a:t>tcpdump</a:t>
            </a:r>
            <a:endParaRPr lang="en-US" sz="1600" dirty="0" smtClean="0"/>
          </a:p>
          <a:p>
            <a:pPr lvl="1"/>
            <a:endParaRPr lang="en-US" sz="1600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20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06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/>
            </a:r>
            <a:br>
              <a:rPr lang="en-IN" dirty="0" smtClean="0"/>
            </a:br>
            <a:r>
              <a:rPr lang="en-IN" dirty="0"/>
              <a:t/>
            </a:r>
            <a:br>
              <a:rPr lang="en-IN" dirty="0"/>
            </a:br>
            <a:r>
              <a:rPr lang="en-IN" b="1" dirty="0" err="1" smtClean="0"/>
              <a:t>pcap</a:t>
            </a:r>
            <a:r>
              <a:rPr lang="en-IN" b="1" dirty="0" smtClean="0"/>
              <a:t> </a:t>
            </a:r>
            <a:r>
              <a:rPr lang="en-IN" b="1" dirty="0"/>
              <a:t>files</a:t>
            </a:r>
            <a:br>
              <a:rPr lang="en-IN" b="1" dirty="0"/>
            </a:br>
            <a:r>
              <a:rPr lang="en-IN" b="1" dirty="0"/>
              <a:t/>
            </a:r>
            <a:br>
              <a:rPr lang="en-IN" b="1" dirty="0"/>
            </a:b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</a:t>
            </a:r>
            <a:r>
              <a:rPr lang="en-US" dirty="0"/>
              <a:t>acket </a:t>
            </a:r>
            <a:r>
              <a:rPr lang="en-US" b="1" dirty="0"/>
              <a:t>Cap</a:t>
            </a:r>
            <a:r>
              <a:rPr lang="en-US" dirty="0"/>
              <a:t>ture</a:t>
            </a:r>
          </a:p>
          <a:p>
            <a:r>
              <a:rPr lang="en-US" dirty="0"/>
              <a:t>Files containing raw network traffic</a:t>
            </a:r>
          </a:p>
          <a:p>
            <a:r>
              <a:rPr lang="en-US" dirty="0"/>
              <a:t>Generally have a </a:t>
            </a:r>
            <a:r>
              <a:rPr lang="en-US" b="1" dirty="0"/>
              <a:t>“.</a:t>
            </a:r>
            <a:r>
              <a:rPr lang="en-US" b="1" dirty="0" err="1"/>
              <a:t>pcap</a:t>
            </a:r>
            <a:r>
              <a:rPr lang="en-US" b="1" dirty="0"/>
              <a:t>” </a:t>
            </a:r>
            <a:r>
              <a:rPr lang="en-US" dirty="0"/>
              <a:t>extension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2170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59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83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networkstatic.net/wp-content/uploads/2012/04/IP-Header-Packet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32" y="0"/>
            <a:ext cx="1036186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776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9850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C00000"/>
                </a:solidFill>
              </a:rPr>
              <a:t>Here's an overview of the major tabs and their functions:</a:t>
            </a:r>
          </a:p>
          <a:p>
            <a:r>
              <a:rPr lang="en-US" b="1" dirty="0" smtClean="0"/>
              <a:t>File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Used for managing files.</a:t>
            </a:r>
          </a:p>
          <a:p>
            <a:pPr lvl="1"/>
            <a:r>
              <a:rPr lang="en-US" dirty="0" smtClean="0"/>
              <a:t>You can open, save, or close capture files here.</a:t>
            </a:r>
          </a:p>
          <a:p>
            <a:pPr lvl="1"/>
            <a:r>
              <a:rPr lang="en-US" dirty="0" smtClean="0"/>
              <a:t>It also includes options for importing and exporting files, printing packets, and setting up preferences.</a:t>
            </a:r>
          </a:p>
          <a:p>
            <a:r>
              <a:rPr lang="en-US" b="1" dirty="0" smtClean="0"/>
              <a:t>Edit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This tab provides functions for modifying settings and preferences within Wireshark.</a:t>
            </a:r>
          </a:p>
          <a:p>
            <a:pPr lvl="1"/>
            <a:r>
              <a:rPr lang="en-US" dirty="0" smtClean="0"/>
              <a:t>You can undo/redo actions, find specific packets, or copy data to the clipboard for further analysis.</a:t>
            </a:r>
          </a:p>
          <a:p>
            <a:pPr lvl="1"/>
            <a:r>
              <a:rPr lang="en-US" dirty="0" smtClean="0"/>
              <a:t>It also includes options to configure capture filters and preferences for packet display.</a:t>
            </a:r>
          </a:p>
          <a:p>
            <a:r>
              <a:rPr lang="en-US" b="1" dirty="0" smtClean="0"/>
              <a:t>View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This tab focuses on changing how data is displayed within the Wireshark interface.</a:t>
            </a:r>
          </a:p>
          <a:p>
            <a:pPr lvl="1"/>
            <a:r>
              <a:rPr lang="en-US" dirty="0" smtClean="0"/>
              <a:t>Include the ability to toggle various panes (like packet list, packet details, and packet bytes) and zoom in/out.</a:t>
            </a:r>
          </a:p>
          <a:p>
            <a:pPr lvl="1"/>
            <a:r>
              <a:rPr lang="en-US" dirty="0" smtClean="0"/>
              <a:t>You can also adjust layout preferences and enable/disable the toolbar.</a:t>
            </a:r>
          </a:p>
          <a:p>
            <a:r>
              <a:rPr lang="en-US" b="1" dirty="0" smtClean="0"/>
              <a:t>Go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Provides options to navigate through your capture data.</a:t>
            </a:r>
          </a:p>
          <a:p>
            <a:pPr lvl="1"/>
            <a:r>
              <a:rPr lang="en-US" dirty="0" smtClean="0"/>
              <a:t>You can jump to specific packets, set a time reference, or go to the next or previous packet matching certain criteria.</a:t>
            </a:r>
          </a:p>
          <a:p>
            <a:r>
              <a:rPr lang="en-US" b="1" dirty="0" smtClean="0"/>
              <a:t>Capture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Contains the controls for starting and stopping packet capture.</a:t>
            </a:r>
          </a:p>
          <a:p>
            <a:pPr lvl="1"/>
            <a:r>
              <a:rPr lang="en-US" dirty="0" smtClean="0"/>
              <a:t>You can begin a new capture session, pause or stop capturing, and configure the capture settings (like selecting network interfaces, applying capture filters, etc.).</a:t>
            </a:r>
          </a:p>
        </p:txBody>
      </p:sp>
    </p:spTree>
    <p:extLst>
      <p:ext uri="{BB962C8B-B14F-4D97-AF65-F5344CB8AC3E}">
        <p14:creationId xmlns:p14="http://schemas.microsoft.com/office/powerpoint/2010/main" val="3819409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Analyze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Analysis tools to help you interpret captured packets.</a:t>
            </a:r>
          </a:p>
          <a:p>
            <a:pPr lvl="1"/>
            <a:r>
              <a:rPr lang="en-US" dirty="0" smtClean="0"/>
              <a:t>Features include: </a:t>
            </a:r>
          </a:p>
          <a:p>
            <a:pPr lvl="2"/>
            <a:r>
              <a:rPr lang="en-US" b="1" dirty="0" smtClean="0"/>
              <a:t>Follow TCP Stream</a:t>
            </a:r>
            <a:r>
              <a:rPr lang="en-US" dirty="0" smtClean="0"/>
              <a:t>: View the entire conversation of a particular TCP stream.</a:t>
            </a:r>
          </a:p>
          <a:p>
            <a:pPr lvl="2"/>
            <a:r>
              <a:rPr lang="en-US" b="1" dirty="0" smtClean="0"/>
              <a:t>Expert Information</a:t>
            </a:r>
            <a:r>
              <a:rPr lang="en-US" dirty="0" smtClean="0"/>
              <a:t>: Shows protocol anomalies and errors in the capture data.</a:t>
            </a:r>
          </a:p>
          <a:p>
            <a:pPr lvl="2"/>
            <a:r>
              <a:rPr lang="en-US" b="1" dirty="0" smtClean="0"/>
              <a:t>Resolve Name</a:t>
            </a:r>
            <a:r>
              <a:rPr lang="en-US" dirty="0" smtClean="0"/>
              <a:t>: Resolve IP addresses to hostnames.</a:t>
            </a:r>
          </a:p>
          <a:p>
            <a:r>
              <a:rPr lang="en-US" b="1" dirty="0" smtClean="0"/>
              <a:t>Statistics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Contains various statistical analysis tools for your capture data, such as: </a:t>
            </a:r>
          </a:p>
          <a:p>
            <a:pPr lvl="2"/>
            <a:r>
              <a:rPr lang="en-US" b="1" dirty="0" smtClean="0"/>
              <a:t>Summary</a:t>
            </a:r>
            <a:r>
              <a:rPr lang="en-US" dirty="0" smtClean="0"/>
              <a:t>: Gives you a high-level overview of the capture (like the number of packets and protocols).</a:t>
            </a:r>
          </a:p>
          <a:p>
            <a:pPr lvl="2"/>
            <a:r>
              <a:rPr lang="en-US" b="1" dirty="0" smtClean="0"/>
              <a:t>Protocol Hierarchy</a:t>
            </a:r>
            <a:r>
              <a:rPr lang="en-US" dirty="0" smtClean="0"/>
              <a:t>: Displays the distribution of protocols in your capture.</a:t>
            </a:r>
          </a:p>
          <a:p>
            <a:pPr lvl="2"/>
            <a:r>
              <a:rPr lang="en-US" b="1" dirty="0" smtClean="0"/>
              <a:t>Packet Lengths</a:t>
            </a:r>
            <a:r>
              <a:rPr lang="en-US" dirty="0" smtClean="0"/>
              <a:t>: Shows packet size distributions.</a:t>
            </a:r>
          </a:p>
          <a:p>
            <a:pPr lvl="2"/>
            <a:r>
              <a:rPr lang="en-US" b="1" dirty="0" smtClean="0"/>
              <a:t>IO Graphs</a:t>
            </a:r>
            <a:r>
              <a:rPr lang="en-US" dirty="0" smtClean="0"/>
              <a:t>: Provides graphical representations of traffic over time.</a:t>
            </a:r>
          </a:p>
          <a:p>
            <a:pPr lvl="2"/>
            <a:r>
              <a:rPr lang="en-US" b="1" dirty="0" smtClean="0"/>
              <a:t>Endpoints</a:t>
            </a:r>
            <a:r>
              <a:rPr lang="en-US" dirty="0" smtClean="0"/>
              <a:t>: Displays network endpoints (IP addresses and ports).</a:t>
            </a:r>
          </a:p>
          <a:p>
            <a:pPr lvl="2"/>
            <a:r>
              <a:rPr lang="en-US" b="1" dirty="0" smtClean="0"/>
              <a:t>Conversations</a:t>
            </a:r>
            <a:r>
              <a:rPr lang="en-US" dirty="0" smtClean="0"/>
              <a:t>: Shows communication pairs (source/destination) and their data flow.</a:t>
            </a:r>
          </a:p>
          <a:p>
            <a:r>
              <a:rPr lang="en-US" b="1" dirty="0" smtClean="0"/>
              <a:t>Telephony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Analyzing network traffic related to telephony protocols, such as SIP, RTP, and other voice communication protocols.</a:t>
            </a:r>
          </a:p>
          <a:p>
            <a:pPr lvl="1"/>
            <a:r>
              <a:rPr lang="en-US" dirty="0" smtClean="0"/>
              <a:t>It provides call and media stream information, such as RTP stream analysis and signaling information.</a:t>
            </a:r>
          </a:p>
          <a:p>
            <a:r>
              <a:rPr lang="en-US" b="1" dirty="0" smtClean="0"/>
              <a:t>Tools</a:t>
            </a:r>
            <a:r>
              <a:rPr lang="en-US" dirty="0" smtClean="0"/>
              <a:t>: miscellaneous tools for various tasks.</a:t>
            </a:r>
          </a:p>
          <a:p>
            <a:pPr lvl="1"/>
            <a:r>
              <a:rPr lang="en-US" dirty="0" smtClean="0"/>
              <a:t>Includes utilities for DNS resolution, packet dissection, and troubleshooting network issues.</a:t>
            </a:r>
          </a:p>
          <a:p>
            <a:r>
              <a:rPr lang="en-US" b="1" dirty="0" smtClean="0"/>
              <a:t>Help</a:t>
            </a:r>
            <a:r>
              <a:rPr lang="en-US" dirty="0" smtClean="0"/>
              <a:t>: Wireshark's documentation and support resources.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3945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1102</Words>
  <Application>Microsoft Office PowerPoint</Application>
  <PresentationFormat>Widescreen</PresentationFormat>
  <Paragraphs>119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arht (Headings)</vt:lpstr>
      <vt:lpstr>Arial</vt:lpstr>
      <vt:lpstr>Arial Unicode MS</vt:lpstr>
      <vt:lpstr>Calibri</vt:lpstr>
      <vt:lpstr>Calibri Light</vt:lpstr>
      <vt:lpstr>Office Theme</vt:lpstr>
      <vt:lpstr>PowerPoint Presentation</vt:lpstr>
      <vt:lpstr>What is Wireshark?</vt:lpstr>
      <vt:lpstr>What is Wireshark?</vt:lpstr>
      <vt:lpstr>  pcap files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Protocol-Based Filters </vt:lpstr>
      <vt:lpstr>2. IP Address-Based Filters</vt:lpstr>
      <vt:lpstr>3. Port-Based Filters</vt:lpstr>
      <vt:lpstr>4. Flags-Based Filters</vt:lpstr>
      <vt:lpstr>5. Packet Length Filters</vt:lpstr>
      <vt:lpstr>6. Time-Based Filters</vt:lpstr>
      <vt:lpstr>7. Field-Based Filters</vt:lpstr>
      <vt:lpstr>8. Error or Anomaly-Based Filters</vt:lpstr>
      <vt:lpstr>9. Combination Filters</vt:lpstr>
      <vt:lpstr>10. Advanced Filters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</dc:creator>
  <cp:lastModifiedBy>PC</cp:lastModifiedBy>
  <cp:revision>16</cp:revision>
  <dcterms:created xsi:type="dcterms:W3CDTF">2025-03-09T23:17:20Z</dcterms:created>
  <dcterms:modified xsi:type="dcterms:W3CDTF">2025-03-10T04:18:22Z</dcterms:modified>
</cp:coreProperties>
</file>